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3" r:id="rId3"/>
    <p:sldId id="305" r:id="rId4"/>
    <p:sldId id="264" r:id="rId5"/>
    <p:sldId id="265" r:id="rId6"/>
    <p:sldId id="266" r:id="rId7"/>
    <p:sldId id="268" r:id="rId8"/>
    <p:sldId id="306" r:id="rId9"/>
    <p:sldId id="307" r:id="rId10"/>
    <p:sldId id="269" r:id="rId11"/>
    <p:sldId id="270" r:id="rId12"/>
    <p:sldId id="272" r:id="rId13"/>
    <p:sldId id="278" r:id="rId14"/>
    <p:sldId id="279" r:id="rId15"/>
    <p:sldId id="288" r:id="rId16"/>
    <p:sldId id="293" r:id="rId17"/>
    <p:sldId id="294" r:id="rId18"/>
    <p:sldId id="308" r:id="rId19"/>
    <p:sldId id="283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62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3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E393-CD45-4060-A007-2ACDD12669D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948B-3383-4920-96C7-A8088346D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34400" cy="1828800"/>
          </a:xfrm>
        </p:spPr>
        <p:txBody>
          <a:bodyPr/>
          <a:lstStyle/>
          <a:p>
            <a:r>
              <a:rPr lang="en-US" dirty="0" smtClean="0"/>
              <a:t>Cooking Tools</a:t>
            </a:r>
            <a:r>
              <a:rPr lang="en-US" dirty="0" smtClean="0"/>
              <a:t> </a:t>
            </a:r>
            <a:r>
              <a:rPr lang="en-US" dirty="0" smtClean="0"/>
              <a:t>&amp;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108101" cy="1117687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Measuring Cups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measure DRY ingredients only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Remember the standard set: 1/4 cup, 1/3 cup, 1/2 cup, 1 cup.</a:t>
            </a:r>
            <a:endParaRPr lang="en-US" sz="2000" dirty="0"/>
          </a:p>
        </p:txBody>
      </p:sp>
      <p:pic>
        <p:nvPicPr>
          <p:cNvPr id="60417" name="Picture 1" descr="C:\Documents and Settings\brennanst\Local Settings\Temporary Internet Files\Content.IE5\3ZNRCQ21\MC900352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1405">
            <a:off x="4169727" y="4808811"/>
            <a:ext cx="1600200" cy="1674791"/>
          </a:xfrm>
          <a:prstGeom prst="rect">
            <a:avLst/>
          </a:prstGeom>
          <a:noFill/>
        </p:spPr>
      </p:pic>
      <p:pic>
        <p:nvPicPr>
          <p:cNvPr id="60419" name="Picture 3" descr="http://4.bp.blogspot.com/_Hni-uhIebOQ/TKphrAXMzpI/AAAAAAAAAFE/p_Wr_bG0hFI/s1600/measure_flour.jpg"/>
          <p:cNvPicPr>
            <a:picLocks noChangeAspect="1" noChangeArrowheads="1"/>
          </p:cNvPicPr>
          <p:nvPr/>
        </p:nvPicPr>
        <p:blipFill rotWithShape="1">
          <a:blip r:embed="rId3" cstate="print"/>
          <a:srcRect l="15798" t="9412" r="8721"/>
          <a:stretch/>
        </p:blipFill>
        <p:spPr bwMode="auto">
          <a:xfrm>
            <a:off x="5486400" y="2209800"/>
            <a:ext cx="3276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measure SMALL amounts of ingredients</a:t>
            </a:r>
          </a:p>
          <a:p>
            <a:r>
              <a:rPr lang="en-US" dirty="0" smtClean="0"/>
              <a:t>Can be used for wet OR dry ingredients</a:t>
            </a:r>
          </a:p>
          <a:p>
            <a:r>
              <a:rPr lang="en-US" sz="1800" dirty="0" smtClean="0"/>
              <a:t>Remember the standard set:                ¼ teaspoon, ½ teaspoon,                      1 teaspoon, 1 tablespoon</a:t>
            </a:r>
          </a:p>
        </p:txBody>
      </p:sp>
      <p:pic>
        <p:nvPicPr>
          <p:cNvPr id="59393" name="Picture 1" descr="C:\Documents and Settings\brennanst\Local Settings\Temporary Internet Files\Content.IE5\UVG3B1ZZ\MC900340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70100">
            <a:off x="3701525" y="4726509"/>
            <a:ext cx="1804111" cy="1754734"/>
          </a:xfrm>
          <a:prstGeom prst="rect">
            <a:avLst/>
          </a:prstGeom>
          <a:noFill/>
        </p:spPr>
      </p:pic>
      <p:pic>
        <p:nvPicPr>
          <p:cNvPr id="59396" name="Picture 4" descr="http://www.simplygreatmeals.com.au/html/images/cookingbasics/100D4-BUTTER-COL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192989" cy="319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Measuring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measure  LIQUIDS ingredients only</a:t>
            </a:r>
          </a:p>
          <a:p>
            <a:r>
              <a:rPr lang="en-US" dirty="0" smtClean="0"/>
              <a:t>Bend down to check it at eye level</a:t>
            </a:r>
          </a:p>
          <a:p>
            <a:r>
              <a:rPr lang="en-US" dirty="0" smtClean="0"/>
              <a:t>Come in various sizes:       1 cup, 2 cups, 4 cups and   8 cups or more!</a:t>
            </a:r>
            <a:endParaRPr lang="en-US" dirty="0"/>
          </a:p>
        </p:txBody>
      </p:sp>
      <p:pic>
        <p:nvPicPr>
          <p:cNvPr id="57345" name="Picture 1" descr="C:\Documents and Settings\brennanst\Local Settings\Temporary Internet Files\Content.IE5\70RGHS1P\MC900371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783" y="2743200"/>
            <a:ext cx="1214532" cy="1098804"/>
          </a:xfrm>
          <a:prstGeom prst="rect">
            <a:avLst/>
          </a:prstGeom>
          <a:noFill/>
        </p:spPr>
      </p:pic>
      <p:pic>
        <p:nvPicPr>
          <p:cNvPr id="57347" name="Picture 3" descr="C:\Documents and Settings\brennanst\Local Settings\Temporary Internet Files\Content.IE5\ZYR1UZ0Q\MC9002334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36873"/>
            <a:ext cx="3426737" cy="43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Chef’s Knife or French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 knife for chopping and cutting large items like meat and vegetables.</a:t>
            </a:r>
            <a:endParaRPr lang="en-US" dirty="0"/>
          </a:p>
        </p:txBody>
      </p:sp>
      <p:pic>
        <p:nvPicPr>
          <p:cNvPr id="51202" name="Picture 2" descr="http://www.culinarycultures.com/Images/Furi%20Prod/Furi%20Pro/Fur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50" y="3915429"/>
            <a:ext cx="4114800" cy="2400300"/>
          </a:xfrm>
          <a:prstGeom prst="rect">
            <a:avLst/>
          </a:prstGeom>
          <a:noFill/>
        </p:spPr>
      </p:pic>
      <p:pic>
        <p:nvPicPr>
          <p:cNvPr id="51203" name="Picture 3" descr="C:\Documents and Settings\brennanst\Local Settings\Temporary Internet Files\Content.IE5\RMYABFUU\MC9003473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124505" cy="372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Paring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Small knife for peeling fruits &amp; vegetables or making other small cuts such as garnishes.</a:t>
            </a:r>
            <a:endParaRPr lang="en-US" dirty="0"/>
          </a:p>
        </p:txBody>
      </p:sp>
      <p:pic>
        <p:nvPicPr>
          <p:cNvPr id="50178" name="Picture 2" descr="http://www.blogcdn.com/www.slashfood.com/media/2008/02/beginner-paring-knife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23867">
            <a:off x="1991636" y="4257259"/>
            <a:ext cx="2476500" cy="1673931"/>
          </a:xfrm>
          <a:prstGeom prst="rect">
            <a:avLst/>
          </a:prstGeom>
          <a:noFill/>
        </p:spPr>
      </p:pic>
      <p:pic>
        <p:nvPicPr>
          <p:cNvPr id="50179" name="Picture 3" descr="C:\Documents and Settings\brennanst\Local Settings\Temporary Internet Files\Content.IE5\RMYABFUU\MC9002808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28562" cy="376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Peeler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 blade to remove the outer surface of fruit and vegetables.</a:t>
            </a:r>
          </a:p>
        </p:txBody>
      </p:sp>
      <p:pic>
        <p:nvPicPr>
          <p:cNvPr id="24577" name="Picture 1" descr="C:\Documents and Settings\brennanst\Local Settings\Temporary Internet Files\Content.IE5\RMYABFUU\MC9001992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8439">
            <a:off x="1590015" y="4056576"/>
            <a:ext cx="1587374" cy="1863505"/>
          </a:xfrm>
          <a:prstGeom prst="rect">
            <a:avLst/>
          </a:prstGeom>
          <a:noFill/>
        </p:spPr>
      </p:pic>
      <p:pic>
        <p:nvPicPr>
          <p:cNvPr id="24579" name="Picture 3" descr="http://graphics8.nytimes.com/images/2008/03/25/dining/pee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12287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Muffin 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rectangular pan with round depressions for baking muffins and cupcakes.</a:t>
            </a:r>
            <a:endParaRPr lang="en-US" dirty="0"/>
          </a:p>
        </p:txBody>
      </p:sp>
      <p:pic>
        <p:nvPicPr>
          <p:cNvPr id="19458" name="Picture 2" descr="http://www.pricescan.com/Item_Images/ImagesL/199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55865"/>
            <a:ext cx="2430236" cy="1939925"/>
          </a:xfrm>
          <a:prstGeom prst="rect">
            <a:avLst/>
          </a:prstGeom>
          <a:noFill/>
        </p:spPr>
      </p:pic>
      <p:pic>
        <p:nvPicPr>
          <p:cNvPr id="19460" name="Picture 4" descr="http://homecookingrocks.com/wp-content/uploads/baking/baked-muffins-in-pan.jpg"/>
          <p:cNvPicPr>
            <a:picLocks noChangeAspect="1" noChangeArrowheads="1"/>
          </p:cNvPicPr>
          <p:nvPr/>
        </p:nvPicPr>
        <p:blipFill rotWithShape="1">
          <a:blip r:embed="rId3" cstate="print"/>
          <a:srcRect t="7273"/>
          <a:stretch/>
        </p:blipFill>
        <p:spPr bwMode="auto">
          <a:xfrm>
            <a:off x="4146057" y="2438400"/>
            <a:ext cx="47148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flat baking sheet for baking cookies</a:t>
            </a:r>
            <a:r>
              <a:rPr lang="en-US" dirty="0"/>
              <a:t> </a:t>
            </a:r>
            <a:r>
              <a:rPr lang="en-US" dirty="0" smtClean="0"/>
              <a:t>with one raised edge</a:t>
            </a:r>
          </a:p>
        </p:txBody>
      </p:sp>
      <p:pic>
        <p:nvPicPr>
          <p:cNvPr id="18434" name="Picture 2" descr="http://areyouhungry.info/img/4/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1092200" cy="1092200"/>
          </a:xfrm>
          <a:prstGeom prst="rect">
            <a:avLst/>
          </a:prstGeom>
          <a:noFill/>
        </p:spPr>
      </p:pic>
      <p:pic>
        <p:nvPicPr>
          <p:cNvPr id="18435" name="Picture 3" descr="C:\Documents and Settings\brennanst\Local Settings\Temporary Internet Files\Content.IE5\PKY0YM9S\MC9003383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499461" cy="395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Frying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shallow </a:t>
            </a:r>
            <a:r>
              <a:rPr lang="en-US" dirty="0"/>
              <a:t>pan with a long handle, used for cooking food in hot fat or 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27928"/>
            <a:ext cx="4128734" cy="29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deep pan with a handle and lid for boiling, simmering and steaming foods. </a:t>
            </a:r>
            <a:endParaRPr lang="en-US" dirty="0"/>
          </a:p>
        </p:txBody>
      </p:sp>
      <p:pic>
        <p:nvPicPr>
          <p:cNvPr id="11265" name="Picture 1" descr="C:\Documents and Settings\brennanst\Local Settings\Temporary Internet Files\Content.IE5\UVG3B1ZZ\MC900341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590800" cy="1963677"/>
          </a:xfrm>
          <a:prstGeom prst="rect">
            <a:avLst/>
          </a:prstGeom>
          <a:noFill/>
        </p:spPr>
      </p:pic>
      <p:pic>
        <p:nvPicPr>
          <p:cNvPr id="11267" name="Picture 3" descr="http://www.theardentcook.com/wp-content/uploads/2010/08/Ingred.-for-Sauce-in-sauce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3615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Dipper for liquids that need to be served.</a:t>
            </a:r>
            <a:endParaRPr lang="en-US" dirty="0"/>
          </a:p>
        </p:txBody>
      </p:sp>
      <p:pic>
        <p:nvPicPr>
          <p:cNvPr id="66561" name="Picture 1" descr="C:\Documents and Settings\brennanst\Local Settings\Temporary Internet Files\Content.IE5\PKY0YM9S\MC9003489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7975">
            <a:off x="1330743" y="3498157"/>
            <a:ext cx="1763213" cy="2133600"/>
          </a:xfrm>
          <a:prstGeom prst="rect">
            <a:avLst/>
          </a:prstGeom>
          <a:noFill/>
        </p:spPr>
      </p:pic>
      <p:pic>
        <p:nvPicPr>
          <p:cNvPr id="66562" name="Picture 2" descr="C:\Documents and Settings\brennanst\Local Settings\Temporary Internet Files\Content.IE5\7FW2KLO0\MC9003384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4933798" cy="493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bowl with holes used to drain pasta and other liquids from food. </a:t>
            </a:r>
            <a:endParaRPr lang="en-US" dirty="0"/>
          </a:p>
        </p:txBody>
      </p:sp>
      <p:pic>
        <p:nvPicPr>
          <p:cNvPr id="9217" name="Picture 1" descr="C:\Documents and Settings\brennanst\Local Settings\Temporary Internet Files\Content.IE5\70RGHS1P\MC9002175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937" y="3200400"/>
            <a:ext cx="4189313" cy="232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fine wire mesh used to drain liquids from smaller amounts of food. </a:t>
            </a:r>
            <a:endParaRPr lang="en-US" dirty="0"/>
          </a:p>
        </p:txBody>
      </p:sp>
      <p:pic>
        <p:nvPicPr>
          <p:cNvPr id="8194" name="Picture 2" descr="http://foodutensils.com.au/home/images/275T33100_Fine_Mesh_Str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86917"/>
            <a:ext cx="4495800" cy="329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Edge 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leveling off; spreading frosting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60" y="2971800"/>
            <a:ext cx="4219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Scrapes a bowl clean BUT could melt if used in a saucepan.</a:t>
            </a:r>
            <a:endParaRPr lang="en-US" dirty="0"/>
          </a:p>
        </p:txBody>
      </p:sp>
      <p:pic>
        <p:nvPicPr>
          <p:cNvPr id="65538" name="Picture 2" descr="http://www.vittitow.com/images/304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22889"/>
            <a:ext cx="1905000" cy="1905000"/>
          </a:xfrm>
          <a:prstGeom prst="rect">
            <a:avLst/>
          </a:prstGeom>
          <a:noFill/>
        </p:spPr>
      </p:pic>
      <p:pic>
        <p:nvPicPr>
          <p:cNvPr id="65540" name="Picture 4" descr="http://zoomyummy.files.wordpress.com/2010/05/cranberry-square-scraping-down-bowl.jpg?w=510&amp;h=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299" y="2895600"/>
            <a:ext cx="5060724" cy="337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Utensil for lifting and turning items like pancakes and meat.</a:t>
            </a:r>
          </a:p>
          <a:p>
            <a:r>
              <a:rPr lang="en-US" dirty="0" smtClean="0"/>
              <a:t>Should NOT be used in a nonstick pan if it is made of metal.</a:t>
            </a:r>
            <a:endParaRPr lang="en-US" dirty="0"/>
          </a:p>
        </p:txBody>
      </p:sp>
      <p:pic>
        <p:nvPicPr>
          <p:cNvPr id="64513" name="Picture 1" descr="C:\Documents and Settings\brennanst\Local Settings\Temporary Internet Files\Content.IE5\ZYR1UZ0Q\MC9003489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36040">
            <a:off x="1598483" y="4424310"/>
            <a:ext cx="1617574" cy="1881835"/>
          </a:xfrm>
          <a:prstGeom prst="rect">
            <a:avLst/>
          </a:prstGeom>
          <a:noFill/>
        </p:spPr>
      </p:pic>
      <p:pic>
        <p:nvPicPr>
          <p:cNvPr id="64515" name="Picture 3" descr="http://image.normthompson.com/solutions/images/us/local/products/detail/84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2481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Whisk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add air to light mixtures</a:t>
            </a:r>
          </a:p>
          <a:p>
            <a:r>
              <a:rPr lang="en-US" dirty="0" smtClean="0"/>
              <a:t>Metal whisk should NOT be used in a nonstick pan. Instead used a plastic or rubber whisk.</a:t>
            </a:r>
            <a:endParaRPr lang="en-US" dirty="0"/>
          </a:p>
        </p:txBody>
      </p:sp>
      <p:pic>
        <p:nvPicPr>
          <p:cNvPr id="63489" name="Picture 1" descr="C:\Documents and Settings\brennanst\Local Settings\Temporary Internet Files\Content.IE5\UVG3B1ZZ\MC9000133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2607971" cy="1752600"/>
          </a:xfrm>
          <a:prstGeom prst="rect">
            <a:avLst/>
          </a:prstGeom>
          <a:noFill/>
        </p:spPr>
      </p:pic>
      <p:pic>
        <p:nvPicPr>
          <p:cNvPr id="63490" name="Picture 2" descr="C:\Documents and Settings\brennanst\Local Settings\Temporary Internet Files\Content.IE5\3ZNRCQ21\MC9000400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770" y="3276600"/>
            <a:ext cx="374105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safely grab  and turn food items </a:t>
            </a:r>
            <a:endParaRPr lang="en-US" dirty="0"/>
          </a:p>
        </p:txBody>
      </p:sp>
      <p:pic>
        <p:nvPicPr>
          <p:cNvPr id="61444" name="Picture 4" descr="http://2.bp.blogspot.com/_QfDVRLvLRNc/TRPZ_A6pcvI/AAAAAAAAAJM/ZzebNbAkx5E/s1600/back-to-basics-kitchen-tongs-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26043"/>
            <a:ext cx="1295400" cy="1295400"/>
          </a:xfrm>
          <a:prstGeom prst="rect">
            <a:avLst/>
          </a:prstGeom>
          <a:noFill/>
        </p:spPr>
      </p:pic>
      <p:pic>
        <p:nvPicPr>
          <p:cNvPr id="61445" name="Picture 5" descr="C:\Documents and Settings\brennanst\Local Settings\Temporary Internet Files\Content.IE5\PKY0YM9S\MC9001129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433" y="1308482"/>
            <a:ext cx="6259068" cy="469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Mixes </a:t>
            </a:r>
            <a:r>
              <a:rPr lang="en-US" dirty="0"/>
              <a:t>things </a:t>
            </a:r>
            <a:r>
              <a:rPr lang="en-US" dirty="0" smtClean="0"/>
              <a:t>to liquefy, chop, </a:t>
            </a:r>
            <a:r>
              <a:rPr lang="en-US" dirty="0"/>
              <a:t>or </a:t>
            </a:r>
            <a:r>
              <a:rPr lang="en-US" dirty="0" smtClean="0"/>
              <a:t>puree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00400"/>
            <a:ext cx="3008573" cy="30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Mixer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Rotates beaters to stir, whisk, </a:t>
            </a:r>
            <a:r>
              <a:rPr lang="en-US" dirty="0"/>
              <a:t>or </a:t>
            </a:r>
            <a:r>
              <a:rPr lang="en-US" dirty="0" smtClean="0"/>
              <a:t>beat ingredients</a:t>
            </a:r>
          </a:p>
          <a:p>
            <a:r>
              <a:rPr lang="en-US" dirty="0" smtClean="0"/>
              <a:t>Electric powered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9976">
            <a:off x="5588867" y="3382871"/>
            <a:ext cx="2322773" cy="3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93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332</TotalTime>
  <Words>366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Berlin</vt:lpstr>
      <vt:lpstr>Cooking Tools &amp; Equipment</vt:lpstr>
      <vt:lpstr>Ladle</vt:lpstr>
      <vt:lpstr>Straight Edge Spatula</vt:lpstr>
      <vt:lpstr>Rubber Scraper</vt:lpstr>
      <vt:lpstr>Turner</vt:lpstr>
      <vt:lpstr>Wire Whisk</vt:lpstr>
      <vt:lpstr>Tongs</vt:lpstr>
      <vt:lpstr>Blender</vt:lpstr>
      <vt:lpstr>Hand Mixer</vt:lpstr>
      <vt:lpstr>Dry Measuring Cups</vt:lpstr>
      <vt:lpstr>Measuring Spoons</vt:lpstr>
      <vt:lpstr>Liquid Measuring Cup</vt:lpstr>
      <vt:lpstr>Chef’s Knife or French Knife</vt:lpstr>
      <vt:lpstr>Paring Knife</vt:lpstr>
      <vt:lpstr>Vegetable Peeler</vt:lpstr>
      <vt:lpstr>Muffin Pans</vt:lpstr>
      <vt:lpstr>Cookie Sheet</vt:lpstr>
      <vt:lpstr>Frying Pan</vt:lpstr>
      <vt:lpstr>Saucepan</vt:lpstr>
      <vt:lpstr>Colander</vt:lpstr>
      <vt:lpstr>Strainer</vt:lpstr>
    </vt:vector>
  </TitlesOfParts>
  <Company>DMPS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Utensils and Equipment</dc:title>
  <dc:creator>L-Net</dc:creator>
  <cp:lastModifiedBy>Kimberly Otos</cp:lastModifiedBy>
  <cp:revision>30</cp:revision>
  <dcterms:created xsi:type="dcterms:W3CDTF">2011-01-03T16:00:25Z</dcterms:created>
  <dcterms:modified xsi:type="dcterms:W3CDTF">2020-05-04T03:06:52Z</dcterms:modified>
</cp:coreProperties>
</file>